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56" r:id="rId2"/>
    <p:sldId id="257" r:id="rId3"/>
    <p:sldId id="259" r:id="rId4"/>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C7E7"/>
    <a:srgbClr val="1E65A7"/>
    <a:srgbClr val="70CED0"/>
    <a:srgbClr val="00743F"/>
    <a:srgbClr val="25B396"/>
    <a:srgbClr val="F1A1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7" d="100"/>
          <a:sy n="27" d="100"/>
        </p:scale>
        <p:origin x="600" y="-18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tchelder, Carlotta" userId="aa6a30e7-efab-4a5c-8faa-518f1f6dca34" providerId="ADAL" clId="{46A0BC40-A154-4454-AE55-1314C10AC885}"/>
    <pc:docChg chg="delSld">
      <pc:chgData name="Batchelder, Carlotta" userId="aa6a30e7-efab-4a5c-8faa-518f1f6dca34" providerId="ADAL" clId="{46A0BC40-A154-4454-AE55-1314C10AC885}" dt="2023-04-12T17:34:59.896" v="0" actId="2696"/>
      <pc:docMkLst>
        <pc:docMk/>
      </pc:docMkLst>
      <pc:sldChg chg="del">
        <pc:chgData name="Batchelder, Carlotta" userId="aa6a30e7-efab-4a5c-8faa-518f1f6dca34" providerId="ADAL" clId="{46A0BC40-A154-4454-AE55-1314C10AC885}" dt="2023-04-12T17:34:59.896" v="0" actId="2696"/>
        <pc:sldMkLst>
          <pc:docMk/>
          <pc:sldMk cId="321076708"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6A5EAB-8A21-F54F-813B-39FEA4B8D269}" type="datetimeFigureOut">
              <a:rPr lang="en-US" smtClean="0"/>
              <a:t>4/12/2023</a:t>
            </a:fld>
            <a:endParaRPr lang="en-US"/>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386A7-8AAF-7E46-B962-9218520C20FF}" type="slidenum">
              <a:rPr lang="en-US" smtClean="0"/>
              <a:t>‹#›</a:t>
            </a:fld>
            <a:endParaRPr lang="en-US"/>
          </a:p>
        </p:txBody>
      </p:sp>
    </p:spTree>
    <p:extLst>
      <p:ext uri="{BB962C8B-B14F-4D97-AF65-F5344CB8AC3E}">
        <p14:creationId xmlns:p14="http://schemas.microsoft.com/office/powerpoint/2010/main" val="2821687744"/>
      </p:ext>
    </p:extLst>
  </p:cSld>
  <p:clrMap bg1="lt1" tx1="dk1" bg2="lt2" tx2="dk2" accent1="accent1" accent2="accent2" accent3="accent3" accent4="accent4" accent5="accent5" accent6="accent6" hlink="hlink" folHlink="folHlink"/>
  <p:notesStyle>
    <a:lvl1pPr marL="0" algn="l" defTabSz="3422308" rtl="0" eaLnBrk="1" latinLnBrk="0" hangingPunct="1">
      <a:defRPr sz="4493" kern="1200">
        <a:solidFill>
          <a:schemeClr val="tx1"/>
        </a:solidFill>
        <a:latin typeface="+mn-lt"/>
        <a:ea typeface="+mn-ea"/>
        <a:cs typeface="+mn-cs"/>
      </a:defRPr>
    </a:lvl1pPr>
    <a:lvl2pPr marL="1711154" algn="l" defTabSz="3422308" rtl="0" eaLnBrk="1" latinLnBrk="0" hangingPunct="1">
      <a:defRPr sz="4493" kern="1200">
        <a:solidFill>
          <a:schemeClr val="tx1"/>
        </a:solidFill>
        <a:latin typeface="+mn-lt"/>
        <a:ea typeface="+mn-ea"/>
        <a:cs typeface="+mn-cs"/>
      </a:defRPr>
    </a:lvl2pPr>
    <a:lvl3pPr marL="3422308" algn="l" defTabSz="3422308" rtl="0" eaLnBrk="1" latinLnBrk="0" hangingPunct="1">
      <a:defRPr sz="4493" kern="1200">
        <a:solidFill>
          <a:schemeClr val="tx1"/>
        </a:solidFill>
        <a:latin typeface="+mn-lt"/>
        <a:ea typeface="+mn-ea"/>
        <a:cs typeface="+mn-cs"/>
      </a:defRPr>
    </a:lvl3pPr>
    <a:lvl4pPr marL="5133462" algn="l" defTabSz="3422308" rtl="0" eaLnBrk="1" latinLnBrk="0" hangingPunct="1">
      <a:defRPr sz="4493" kern="1200">
        <a:solidFill>
          <a:schemeClr val="tx1"/>
        </a:solidFill>
        <a:latin typeface="+mn-lt"/>
        <a:ea typeface="+mn-ea"/>
        <a:cs typeface="+mn-cs"/>
      </a:defRPr>
    </a:lvl4pPr>
    <a:lvl5pPr marL="6844616" algn="l" defTabSz="3422308" rtl="0" eaLnBrk="1" latinLnBrk="0" hangingPunct="1">
      <a:defRPr sz="4493" kern="1200">
        <a:solidFill>
          <a:schemeClr val="tx1"/>
        </a:solidFill>
        <a:latin typeface="+mn-lt"/>
        <a:ea typeface="+mn-ea"/>
        <a:cs typeface="+mn-cs"/>
      </a:defRPr>
    </a:lvl5pPr>
    <a:lvl6pPr marL="8555770" algn="l" defTabSz="3422308" rtl="0" eaLnBrk="1" latinLnBrk="0" hangingPunct="1">
      <a:defRPr sz="4493" kern="1200">
        <a:solidFill>
          <a:schemeClr val="tx1"/>
        </a:solidFill>
        <a:latin typeface="+mn-lt"/>
        <a:ea typeface="+mn-ea"/>
        <a:cs typeface="+mn-cs"/>
      </a:defRPr>
    </a:lvl6pPr>
    <a:lvl7pPr marL="10266924" algn="l" defTabSz="3422308" rtl="0" eaLnBrk="1" latinLnBrk="0" hangingPunct="1">
      <a:defRPr sz="4493" kern="1200">
        <a:solidFill>
          <a:schemeClr val="tx1"/>
        </a:solidFill>
        <a:latin typeface="+mn-lt"/>
        <a:ea typeface="+mn-ea"/>
        <a:cs typeface="+mn-cs"/>
      </a:defRPr>
    </a:lvl7pPr>
    <a:lvl8pPr marL="11978082" algn="l" defTabSz="3422308" rtl="0" eaLnBrk="1" latinLnBrk="0" hangingPunct="1">
      <a:defRPr sz="4493" kern="1200">
        <a:solidFill>
          <a:schemeClr val="tx1"/>
        </a:solidFill>
        <a:latin typeface="+mn-lt"/>
        <a:ea typeface="+mn-ea"/>
        <a:cs typeface="+mn-cs"/>
      </a:defRPr>
    </a:lvl8pPr>
    <a:lvl9pPr marL="13689232" algn="l" defTabSz="3422308" rtl="0" eaLnBrk="1" latinLnBrk="0" hangingPunct="1">
      <a:defRPr sz="449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8775" y="1143000"/>
            <a:ext cx="36004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3386A7-8AAF-7E46-B962-9218520C20FF}" type="slidenum">
              <a:rPr lang="en-US" smtClean="0"/>
              <a:t>1</a:t>
            </a:fld>
            <a:endParaRPr lang="en-US"/>
          </a:p>
        </p:txBody>
      </p:sp>
    </p:spTree>
    <p:extLst>
      <p:ext uri="{BB962C8B-B14F-4D97-AF65-F5344CB8AC3E}">
        <p14:creationId xmlns:p14="http://schemas.microsoft.com/office/powerpoint/2010/main" val="2341748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a:t>Click to edit Master title style</a:t>
            </a:r>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p>
        </p:txBody>
      </p:sp>
      <p:sp>
        <p:nvSpPr>
          <p:cNvPr id="4" name="Date Placeholder 3"/>
          <p:cNvSpPr>
            <a:spLocks noGrp="1"/>
          </p:cNvSpPr>
          <p:nvPr>
            <p:ph type="dt" sz="half" idx="10"/>
          </p:nvPr>
        </p:nvSpPr>
        <p:spPr/>
        <p:txBody>
          <a:bodyPr/>
          <a:lstStyle/>
          <a:p>
            <a:fld id="{59CC03D6-3DD9-0C42-82D9-EF401AE0A419}"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386267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C03D6-3DD9-0C42-82D9-EF401AE0A419}"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421749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a:t>Click to edit Master title style</a:t>
            </a:r>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C03D6-3DD9-0C42-82D9-EF401AE0A419}"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397054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40330" y="8763000"/>
            <a:ext cx="1632204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442430" y="8763000"/>
            <a:ext cx="1632204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CC03D6-3DD9-0C42-82D9-EF401AE0A419}"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1465521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a:t>Click to edit Master title style</a:t>
            </a:r>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CC03D6-3DD9-0C42-82D9-EF401AE0A419}" type="datetimeFigureOut">
              <a:rPr lang="en-US" smtClean="0"/>
              <a:t>4/12/2023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405769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CC03D6-3DD9-0C42-82D9-EF401AE0A419}" type="datetimeFigureOut">
              <a:rPr lang="en-US" smtClean="0"/>
              <a:t>4/12/2023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3433731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C03D6-3DD9-0C42-82D9-EF401AE0A419}" type="datetimeFigureOut">
              <a:rPr lang="en-US" smtClean="0"/>
              <a:t>4/12/2023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2173591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59CC03D6-3DD9-0C42-82D9-EF401AE0A419}"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141557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59CC03D6-3DD9-0C42-82D9-EF401AE0A419}"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523559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C03D6-3DD9-0C42-82D9-EF401AE0A419}"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2070866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C03D6-3DD9-0C42-82D9-EF401AE0A419}"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408384-59F7-9A47-99E9-76C6FBAE04CC}" type="slidenum">
              <a:rPr lang="en-US" smtClean="0"/>
              <a:t>‹#›</a:t>
            </a:fld>
            <a:endParaRPr lang="en-US"/>
          </a:p>
        </p:txBody>
      </p:sp>
    </p:spTree>
    <p:extLst>
      <p:ext uri="{BB962C8B-B14F-4D97-AF65-F5344CB8AC3E}">
        <p14:creationId xmlns:p14="http://schemas.microsoft.com/office/powerpoint/2010/main" val="2544002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59CC03D6-3DD9-0C42-82D9-EF401AE0A419}" type="datetimeFigureOut">
              <a:rPr lang="en-US" smtClean="0"/>
              <a:t>4/12/2023</a:t>
            </a:fld>
            <a:endParaRPr lang="en-US"/>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3F408384-59F7-9A47-99E9-76C6FBAE04CC}" type="slidenum">
              <a:rPr lang="en-US" smtClean="0"/>
              <a:t>‹#›</a:t>
            </a:fld>
            <a:endParaRPr lang="en-US"/>
          </a:p>
        </p:txBody>
      </p:sp>
    </p:spTree>
    <p:extLst>
      <p:ext uri="{BB962C8B-B14F-4D97-AF65-F5344CB8AC3E}">
        <p14:creationId xmlns:p14="http://schemas.microsoft.com/office/powerpoint/2010/main" val="2770831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6A6EA32-8E89-066B-38F7-F80CD3C55A52}"/>
              </a:ext>
            </a:extLst>
          </p:cNvPr>
          <p:cNvSpPr/>
          <p:nvPr/>
        </p:nvSpPr>
        <p:spPr>
          <a:xfrm>
            <a:off x="871484" y="13887230"/>
            <a:ext cx="11633890" cy="9965329"/>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3" name="Rectangle 12">
            <a:extLst>
              <a:ext uri="{FF2B5EF4-FFF2-40B4-BE49-F238E27FC236}">
                <a16:creationId xmlns:a16="http://schemas.microsoft.com/office/drawing/2014/main" id="{3E3856C0-498D-025B-5CE2-9C249226D2F1}"/>
              </a:ext>
            </a:extLst>
          </p:cNvPr>
          <p:cNvSpPr/>
          <p:nvPr/>
        </p:nvSpPr>
        <p:spPr>
          <a:xfrm>
            <a:off x="25717413" y="5571848"/>
            <a:ext cx="11623878" cy="26321444"/>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Map&#10;&#10;Description automatically generated">
            <a:extLst>
              <a:ext uri="{FF2B5EF4-FFF2-40B4-BE49-F238E27FC236}">
                <a16:creationId xmlns:a16="http://schemas.microsoft.com/office/drawing/2014/main" id="{2955010A-2913-1DA8-DB7A-0C2FD60EDF12}"/>
              </a:ext>
            </a:extLst>
          </p:cNvPr>
          <p:cNvPicPr>
            <a:picLocks noChangeAspect="1"/>
          </p:cNvPicPr>
          <p:nvPr/>
        </p:nvPicPr>
        <p:blipFill>
          <a:blip r:embed="rId3"/>
          <a:stretch>
            <a:fillRect/>
          </a:stretch>
        </p:blipFill>
        <p:spPr>
          <a:xfrm>
            <a:off x="27644784" y="26918837"/>
            <a:ext cx="7769133" cy="4370137"/>
          </a:xfrm>
          <a:prstGeom prst="rect">
            <a:avLst/>
          </a:prstGeom>
        </p:spPr>
      </p:pic>
      <p:sp>
        <p:nvSpPr>
          <p:cNvPr id="27" name="TextBox 26">
            <a:extLst>
              <a:ext uri="{FF2B5EF4-FFF2-40B4-BE49-F238E27FC236}">
                <a16:creationId xmlns:a16="http://schemas.microsoft.com/office/drawing/2014/main" id="{2CF0B2D8-4EB1-5EC9-4447-477687943FB6}"/>
              </a:ext>
            </a:extLst>
          </p:cNvPr>
          <p:cNvSpPr txBox="1"/>
          <p:nvPr/>
        </p:nvSpPr>
        <p:spPr>
          <a:xfrm>
            <a:off x="26293109" y="11502958"/>
            <a:ext cx="10488414" cy="11680121"/>
          </a:xfrm>
          <a:prstGeom prst="rect">
            <a:avLst/>
          </a:prstGeom>
          <a:noFill/>
        </p:spPr>
        <p:txBody>
          <a:bodyPr wrap="square" rtlCol="0">
            <a:spAutoFit/>
          </a:bodyPr>
          <a:lstStyle/>
          <a:p>
            <a:pPr algn="ctr"/>
            <a:endParaRPr lang="en-US" sz="2800" u="sng"/>
          </a:p>
          <a:p>
            <a:r>
              <a:rPr lang="en-US" sz="3000" b="1">
                <a:latin typeface="Times New Roman" panose="02020603050405020304" pitchFamily="18" charset="0"/>
                <a:cs typeface="Times New Roman" panose="02020603050405020304" pitchFamily="18" charset="0"/>
              </a:rPr>
              <a:t>Marsh restoration:</a:t>
            </a:r>
          </a:p>
          <a:p>
            <a:r>
              <a:rPr lang="en-US" sz="3000">
                <a:latin typeface="Times New Roman" panose="02020603050405020304" pitchFamily="18" charset="0"/>
                <a:cs typeface="Times New Roman" panose="02020603050405020304" pitchFamily="18" charset="0"/>
              </a:rPr>
              <a:t>Wetlands can be reconstructed by planting marsh flora such as cypress trees, Spanish moss, and duck weed. Planting native vegetation fixes sediment, allowing the biome to become heathier and regain its previous biodiversity.</a:t>
            </a:r>
          </a:p>
          <a:p>
            <a:r>
              <a:rPr lang="en-US" sz="3000" b="1">
                <a:latin typeface="Times New Roman" panose="02020603050405020304" pitchFamily="18" charset="0"/>
                <a:cs typeface="Times New Roman" panose="02020603050405020304" pitchFamily="18" charset="0"/>
              </a:rPr>
              <a:t>Ridge restoration:</a:t>
            </a:r>
          </a:p>
          <a:p>
            <a:r>
              <a:rPr lang="en-US" sz="3000">
                <a:latin typeface="Times New Roman" panose="02020603050405020304" pitchFamily="18" charset="0"/>
                <a:cs typeface="Times New Roman" panose="02020603050405020304" pitchFamily="18" charset="0"/>
              </a:rPr>
              <a:t>Reestablishment of coast ridges fortify the coast in a way that blends with the surrounding natural environment, while also creating a high point that reduces storm surge and flood risk. </a:t>
            </a:r>
          </a:p>
          <a:p>
            <a:r>
              <a:rPr lang="en-US" sz="3000" b="1">
                <a:latin typeface="Times New Roman" panose="02020603050405020304" pitchFamily="18" charset="0"/>
                <a:cs typeface="Times New Roman" panose="02020603050405020304" pitchFamily="18" charset="0"/>
              </a:rPr>
              <a:t>Barrier island maintenance:</a:t>
            </a:r>
          </a:p>
          <a:p>
            <a:r>
              <a:rPr lang="en-US" sz="3000">
                <a:latin typeface="Times New Roman" panose="02020603050405020304" pitchFamily="18" charset="0"/>
                <a:cs typeface="Times New Roman" panose="02020603050405020304" pitchFamily="18" charset="0"/>
              </a:rPr>
              <a:t>Using dredged sediment, barrier islands can be maintained and rebuilt to provide habitats for flora and fauna while also protecting against storm surges.</a:t>
            </a:r>
          </a:p>
          <a:p>
            <a:r>
              <a:rPr lang="en-US" sz="3000" b="1">
                <a:latin typeface="Times New Roman" panose="02020603050405020304" pitchFamily="18" charset="0"/>
                <a:cs typeface="Times New Roman" panose="02020603050405020304" pitchFamily="18" charset="0"/>
              </a:rPr>
              <a:t>Land bridge:</a:t>
            </a:r>
          </a:p>
          <a:p>
            <a:r>
              <a:rPr lang="en-US" sz="3000">
                <a:latin typeface="Times New Roman" panose="02020603050405020304" pitchFamily="18" charset="0"/>
                <a:cs typeface="Times New Roman" panose="02020603050405020304" pitchFamily="18" charset="0"/>
              </a:rPr>
              <a:t>Land bridges are manmade marshes that would stretch across water basins much like a bridge parallel to the coast. These are beneficial as they would create some habitat and control sediment dispersal. This would also benefit nearby towns by reducing wave action inland.</a:t>
            </a:r>
          </a:p>
          <a:p>
            <a:r>
              <a:rPr lang="en-US" sz="3000" b="1">
                <a:latin typeface="Times New Roman" panose="02020603050405020304" pitchFamily="18" charset="0"/>
                <a:cs typeface="Times New Roman" panose="02020603050405020304" pitchFamily="18" charset="0"/>
              </a:rPr>
              <a:t>Diversion: </a:t>
            </a:r>
          </a:p>
          <a:p>
            <a:r>
              <a:rPr lang="en-US" sz="3000">
                <a:latin typeface="Times New Roman" panose="02020603050405020304" pitchFamily="18" charset="0"/>
                <a:cs typeface="Times New Roman" panose="02020603050405020304" pitchFamily="18" charset="0"/>
              </a:rPr>
              <a:t>Diverting water into separate basins would control floodwaters without the use of levees. This allows water and the sediment it carries to nourish wetlands and restore deltaic processes, while also benefiting industry by decreasing saltwater intrusion.</a:t>
            </a:r>
          </a:p>
          <a:p>
            <a:endParaRPr lang="en-US" sz="500"/>
          </a:p>
        </p:txBody>
      </p:sp>
      <p:sp>
        <p:nvSpPr>
          <p:cNvPr id="29" name="TextBox 28">
            <a:extLst>
              <a:ext uri="{FF2B5EF4-FFF2-40B4-BE49-F238E27FC236}">
                <a16:creationId xmlns:a16="http://schemas.microsoft.com/office/drawing/2014/main" id="{F681BB53-A39D-A7AA-A61F-658190744B7F}"/>
              </a:ext>
            </a:extLst>
          </p:cNvPr>
          <p:cNvSpPr txBox="1"/>
          <p:nvPr/>
        </p:nvSpPr>
        <p:spPr>
          <a:xfrm>
            <a:off x="26286907" y="23483739"/>
            <a:ext cx="10484889" cy="3323987"/>
          </a:xfrm>
          <a:prstGeom prst="rect">
            <a:avLst/>
          </a:prstGeom>
          <a:solidFill>
            <a:schemeClr val="accent1">
              <a:lumMod val="20000"/>
              <a:lumOff val="80000"/>
            </a:schemeClr>
          </a:solidFill>
          <a:ln>
            <a:solidFill>
              <a:schemeClr val="tx1"/>
            </a:solidFill>
          </a:ln>
        </p:spPr>
        <p:txBody>
          <a:bodyPr wrap="square" rtlCol="0">
            <a:spAutoFit/>
          </a:bodyPr>
          <a:lstStyle/>
          <a:p>
            <a:r>
              <a:rPr lang="en-US" sz="3000" dirty="0">
                <a:latin typeface="Times New Roman" panose="02020603050405020304" pitchFamily="18" charset="0"/>
                <a:cs typeface="Times New Roman" panose="02020603050405020304" pitchFamily="18" charset="0"/>
              </a:rPr>
              <a:t>Putting these plans into action requires a massive amount of funding. Hydraulic restoration would require an estimate of $230 million, ridge restoration $37 million, marsh restoration $16 billion, land bridges $2.9 billion, diversion $2.7 billion, and both structural and nonstructural risk reduction would add up to $25 billion. $460 Million for integrated projects that aren't detailed but have funds allocated for when they arise. </a:t>
            </a:r>
          </a:p>
        </p:txBody>
      </p:sp>
      <p:sp>
        <p:nvSpPr>
          <p:cNvPr id="10" name="TextBox 9">
            <a:extLst>
              <a:ext uri="{FF2B5EF4-FFF2-40B4-BE49-F238E27FC236}">
                <a16:creationId xmlns:a16="http://schemas.microsoft.com/office/drawing/2014/main" id="{19AE76CA-22E5-7814-61C1-5C002FC88A7F}"/>
              </a:ext>
            </a:extLst>
          </p:cNvPr>
          <p:cNvSpPr txBox="1"/>
          <p:nvPr/>
        </p:nvSpPr>
        <p:spPr>
          <a:xfrm>
            <a:off x="15561" y="11875"/>
            <a:ext cx="38383789" cy="4955203"/>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US" sz="9200" b="1" dirty="0">
                <a:latin typeface="Times New Roman"/>
                <a:cs typeface="Times New Roman"/>
              </a:rPr>
              <a:t>Land Loss of Coastal Louisiana: a Past, Present, and Future Analysis</a:t>
            </a:r>
          </a:p>
          <a:p>
            <a:pPr algn="ctr"/>
            <a:r>
              <a:rPr lang="en-US" sz="7200" dirty="0">
                <a:latin typeface="Times New Roman"/>
                <a:cs typeface="Times New Roman"/>
              </a:rPr>
              <a:t>Madalyn De Carr and Carlotta Batchelder</a:t>
            </a:r>
          </a:p>
          <a:p>
            <a:pPr algn="ctr"/>
            <a:r>
              <a:rPr lang="en-US" sz="6600" dirty="0">
                <a:latin typeface="Times New Roman"/>
                <a:cs typeface="Times New Roman"/>
              </a:rPr>
              <a:t>SUNY Oneonta GES Department </a:t>
            </a:r>
          </a:p>
          <a:p>
            <a:pPr algn="ctr"/>
            <a:r>
              <a:rPr lang="en-US" sz="6600" dirty="0">
                <a:latin typeface="Times New Roman"/>
                <a:cs typeface="Times New Roman"/>
              </a:rPr>
              <a:t>GEOG 4918: Disaster Geographies with Dr. </a:t>
            </a:r>
            <a:r>
              <a:rPr lang="en-US" sz="6600" dirty="0" err="1">
                <a:latin typeface="Times New Roman"/>
                <a:cs typeface="Times New Roman"/>
              </a:rPr>
              <a:t>Lascell</a:t>
            </a:r>
            <a:r>
              <a:rPr lang="en-US" sz="6600" dirty="0">
                <a:latin typeface="Times New Roman"/>
                <a:cs typeface="Times New Roman"/>
              </a:rPr>
              <a:t> </a:t>
            </a:r>
          </a:p>
          <a:p>
            <a:pPr algn="ctr"/>
            <a:endParaRPr lang="en-US" sz="2000" dirty="0">
              <a:latin typeface="Times New Roman"/>
              <a:cs typeface="Times New Roman"/>
            </a:endParaRPr>
          </a:p>
        </p:txBody>
      </p:sp>
      <p:pic>
        <p:nvPicPr>
          <p:cNvPr id="3" name="Picture 5" descr="A picture containing text, bottle, alcohol&#10;&#10;Description automatically generated">
            <a:extLst>
              <a:ext uri="{FF2B5EF4-FFF2-40B4-BE49-F238E27FC236}">
                <a16:creationId xmlns:a16="http://schemas.microsoft.com/office/drawing/2014/main" id="{2D15833A-5140-11B1-6EF6-9A04DEB2441E}"/>
              </a:ext>
            </a:extLst>
          </p:cNvPr>
          <p:cNvPicPr>
            <a:picLocks noChangeAspect="1"/>
          </p:cNvPicPr>
          <p:nvPr/>
        </p:nvPicPr>
        <p:blipFill>
          <a:blip r:embed="rId4"/>
          <a:stretch>
            <a:fillRect/>
          </a:stretch>
        </p:blipFill>
        <p:spPr>
          <a:xfrm>
            <a:off x="34622779" y="1425084"/>
            <a:ext cx="3510861" cy="3405287"/>
          </a:xfrm>
          <a:prstGeom prst="rect">
            <a:avLst/>
          </a:prstGeom>
        </p:spPr>
      </p:pic>
      <p:sp>
        <p:nvSpPr>
          <p:cNvPr id="11" name="Rectangle 10">
            <a:extLst>
              <a:ext uri="{FF2B5EF4-FFF2-40B4-BE49-F238E27FC236}">
                <a16:creationId xmlns:a16="http://schemas.microsoft.com/office/drawing/2014/main" id="{FFD5EF0F-AC66-2E57-FFD5-9BFFD86F60D2}"/>
              </a:ext>
            </a:extLst>
          </p:cNvPr>
          <p:cNvSpPr/>
          <p:nvPr/>
        </p:nvSpPr>
        <p:spPr>
          <a:xfrm>
            <a:off x="871781" y="5480012"/>
            <a:ext cx="11623878" cy="7894284"/>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2F278A-CFD6-44E1-753E-2B23123DC33B}"/>
              </a:ext>
            </a:extLst>
          </p:cNvPr>
          <p:cNvSpPr/>
          <p:nvPr/>
        </p:nvSpPr>
        <p:spPr>
          <a:xfrm>
            <a:off x="871483" y="5480012"/>
            <a:ext cx="11624005" cy="116191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solidFill>
                  <a:schemeClr val="tx1"/>
                </a:solidFill>
                <a:latin typeface="Times New Roman"/>
                <a:cs typeface="Calibri"/>
              </a:rPr>
              <a:t>Abstract</a:t>
            </a:r>
            <a:endParaRPr lang="en-US" sz="6000" b="1">
              <a:solidFill>
                <a:schemeClr val="tx1"/>
              </a:solidFill>
              <a:latin typeface="Times New Roman"/>
            </a:endParaRPr>
          </a:p>
        </p:txBody>
      </p:sp>
      <p:sp>
        <p:nvSpPr>
          <p:cNvPr id="16" name="TextBox 15">
            <a:extLst>
              <a:ext uri="{FF2B5EF4-FFF2-40B4-BE49-F238E27FC236}">
                <a16:creationId xmlns:a16="http://schemas.microsoft.com/office/drawing/2014/main" id="{45D0DCB4-578A-FE0B-E21A-B475662CF9A9}"/>
              </a:ext>
            </a:extLst>
          </p:cNvPr>
          <p:cNvSpPr txBox="1"/>
          <p:nvPr/>
        </p:nvSpPr>
        <p:spPr>
          <a:xfrm>
            <a:off x="1000785" y="6795324"/>
            <a:ext cx="11249545" cy="6093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kern="1200" dirty="0">
                <a:latin typeface="Times New Roman"/>
                <a:ea typeface="+mn-ea"/>
                <a:cs typeface="Times New Roman"/>
              </a:rPr>
              <a:t>Coastal wetlands are an integral part of the state of Louisiana, taking up about 2.5 million acres within the state. </a:t>
            </a:r>
            <a:r>
              <a:rPr lang="en-US" sz="3000" kern="1200" dirty="0">
                <a:latin typeface="Times New Roman"/>
                <a:ea typeface="+mn-ea"/>
                <a:cs typeface="Times New Roman"/>
              </a:rPr>
              <a:t>These wetlands are home to a plethora of flora and fauna and provide a natural barrier to the storm surges that frequent the area. Despite this, these diverse ecosystems are disappearing at an alarming rate due to human intervention, coastal erosion, and climate change. On average, the total land area lost is about as much as a football field every hour, which is the highest rate of wetland loss in the United States. This project is an investigative research poster that stresses the importance of researching how coastal land loss and its effects have changed over time in Louisiana. It will determine how these issues came about, how to properly conserve this land, as well as how to make more informed and constructive decisions for the future.</a:t>
            </a:r>
            <a:r>
              <a:rPr lang="en-US" sz="3000" dirty="0">
                <a:latin typeface="Times New Roman"/>
                <a:cs typeface="Times New Roman"/>
              </a:rPr>
              <a:t> </a:t>
            </a:r>
          </a:p>
        </p:txBody>
      </p:sp>
      <p:sp>
        <p:nvSpPr>
          <p:cNvPr id="32" name="Rectangle 31">
            <a:extLst>
              <a:ext uri="{FF2B5EF4-FFF2-40B4-BE49-F238E27FC236}">
                <a16:creationId xmlns:a16="http://schemas.microsoft.com/office/drawing/2014/main" id="{04EC4118-747A-82C4-1AE4-2CF9515AC64B}"/>
              </a:ext>
            </a:extLst>
          </p:cNvPr>
          <p:cNvSpPr/>
          <p:nvPr/>
        </p:nvSpPr>
        <p:spPr>
          <a:xfrm>
            <a:off x="13340573" y="24141038"/>
            <a:ext cx="11597794" cy="7752254"/>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3" name="Rectangle 32">
            <a:extLst>
              <a:ext uri="{FF2B5EF4-FFF2-40B4-BE49-F238E27FC236}">
                <a16:creationId xmlns:a16="http://schemas.microsoft.com/office/drawing/2014/main" id="{6FE0C778-BB0B-70C9-CE55-D42B693636FD}"/>
              </a:ext>
            </a:extLst>
          </p:cNvPr>
          <p:cNvSpPr/>
          <p:nvPr/>
        </p:nvSpPr>
        <p:spPr>
          <a:xfrm>
            <a:off x="861596" y="13020705"/>
            <a:ext cx="11633890" cy="97208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b="1">
                <a:solidFill>
                  <a:schemeClr val="tx1"/>
                </a:solidFill>
                <a:latin typeface="Times New Roman"/>
                <a:cs typeface="Calibri"/>
              </a:rPr>
              <a:t>The Past</a:t>
            </a:r>
          </a:p>
        </p:txBody>
      </p:sp>
      <p:sp>
        <p:nvSpPr>
          <p:cNvPr id="35" name="Rectangle 34">
            <a:extLst>
              <a:ext uri="{FF2B5EF4-FFF2-40B4-BE49-F238E27FC236}">
                <a16:creationId xmlns:a16="http://schemas.microsoft.com/office/drawing/2014/main" id="{7A210C13-F5CB-8901-73F4-5A8A7AFF93CA}"/>
              </a:ext>
            </a:extLst>
          </p:cNvPr>
          <p:cNvSpPr/>
          <p:nvPr/>
        </p:nvSpPr>
        <p:spPr>
          <a:xfrm>
            <a:off x="13350461" y="5651132"/>
            <a:ext cx="11587906" cy="19333060"/>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5CF675E-4527-AC4C-9950-0BB359B96B51}"/>
              </a:ext>
            </a:extLst>
          </p:cNvPr>
          <p:cNvSpPr/>
          <p:nvPr/>
        </p:nvSpPr>
        <p:spPr>
          <a:xfrm>
            <a:off x="13350291" y="5480392"/>
            <a:ext cx="11588076" cy="116217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b="1" dirty="0">
                <a:solidFill>
                  <a:schemeClr val="tx1"/>
                </a:solidFill>
                <a:latin typeface="Times New Roman"/>
                <a:cs typeface="Calibri"/>
              </a:rPr>
              <a:t>The Present</a:t>
            </a:r>
          </a:p>
        </p:txBody>
      </p:sp>
      <p:sp>
        <p:nvSpPr>
          <p:cNvPr id="37" name="Rectangle 36">
            <a:extLst>
              <a:ext uri="{FF2B5EF4-FFF2-40B4-BE49-F238E27FC236}">
                <a16:creationId xmlns:a16="http://schemas.microsoft.com/office/drawing/2014/main" id="{5D6DDA5D-D225-9EBF-B818-01CC94DB1544}"/>
              </a:ext>
            </a:extLst>
          </p:cNvPr>
          <p:cNvSpPr/>
          <p:nvPr/>
        </p:nvSpPr>
        <p:spPr>
          <a:xfrm>
            <a:off x="878981" y="22171742"/>
            <a:ext cx="11610481" cy="9772052"/>
          </a:xfrm>
          <a:prstGeom prst="rect">
            <a:avLst/>
          </a:prstGeom>
          <a:solidFill>
            <a:srgbClr val="B4C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214EBA4-18F5-E9FE-2556-4F0E6562AC2B}"/>
              </a:ext>
            </a:extLst>
          </p:cNvPr>
          <p:cNvSpPr/>
          <p:nvPr/>
        </p:nvSpPr>
        <p:spPr>
          <a:xfrm>
            <a:off x="871483" y="21874314"/>
            <a:ext cx="11624005" cy="100379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b="1">
                <a:solidFill>
                  <a:schemeClr val="tx1"/>
                </a:solidFill>
                <a:latin typeface="Times New Roman"/>
                <a:cs typeface="Calibri"/>
              </a:rPr>
              <a:t>Invasive Species</a:t>
            </a:r>
          </a:p>
        </p:txBody>
      </p:sp>
      <p:sp>
        <p:nvSpPr>
          <p:cNvPr id="39" name="TextBox 38">
            <a:extLst>
              <a:ext uri="{FF2B5EF4-FFF2-40B4-BE49-F238E27FC236}">
                <a16:creationId xmlns:a16="http://schemas.microsoft.com/office/drawing/2014/main" id="{6F330FE3-7B74-C8D8-9572-928A0DCCD04C}"/>
              </a:ext>
            </a:extLst>
          </p:cNvPr>
          <p:cNvSpPr txBox="1"/>
          <p:nvPr/>
        </p:nvSpPr>
        <p:spPr>
          <a:xfrm>
            <a:off x="13644013" y="7018832"/>
            <a:ext cx="11092112" cy="66787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dirty="0">
                <a:latin typeface="Times New Roman" panose="02020603050405020304" pitchFamily="18" charset="0"/>
                <a:cs typeface="Times New Roman" panose="02020603050405020304" pitchFamily="18" charset="0"/>
              </a:rPr>
              <a:t>The current rate of land loss in coastal Louisiana is at about a football field every hour, which is the highest rate in the whole country. In Louisiana alone, wetlands loss accounts for 80% of the United State’s total wetland loss. </a:t>
            </a:r>
            <a:r>
              <a:rPr lang="en-US" sz="3000" b="1" dirty="0">
                <a:latin typeface="Times New Roman" panose="02020603050405020304" pitchFamily="18" charset="0"/>
                <a:cs typeface="Times New Roman" panose="02020603050405020304" pitchFamily="18" charset="0"/>
              </a:rPr>
              <a:t>The amount of land that coastal Louisiana has lost is dramatic. Since the 1930s, this state has lost an area of land roughly the size of Delaware</a:t>
            </a:r>
            <a:r>
              <a:rPr lang="en-US" sz="3000" dirty="0">
                <a:latin typeface="Times New Roman" panose="02020603050405020304" pitchFamily="18" charset="0"/>
                <a:cs typeface="Times New Roman" panose="02020603050405020304" pitchFamily="18" charset="0"/>
              </a:rPr>
              <a:t>. The barrier islands that protect coastal wetlands in Louisiana have also decreased in size, by more than 40%. If these rates continue, ecosystem health along with human life and property will be at stake (Coastal). </a:t>
            </a:r>
          </a:p>
          <a:p>
            <a:pPr algn="l"/>
            <a:r>
              <a:rPr lang="en-US" sz="3000" dirty="0">
                <a:latin typeface="Times New Roman" panose="02020603050405020304" pitchFamily="18" charset="0"/>
                <a:cs typeface="Times New Roman" panose="02020603050405020304" pitchFamily="18" charset="0"/>
              </a:rPr>
              <a:t>There is hope, however! Currently, many restoration projects are underway and plans on wetland management are being created. </a:t>
            </a:r>
            <a:r>
              <a:rPr lang="en-US" sz="3200" kern="1200" dirty="0">
                <a:solidFill>
                  <a:schemeClr val="tx1"/>
                </a:solidFill>
                <a:latin typeface="Times New Roman"/>
                <a:ea typeface="+mn-ea"/>
                <a:cs typeface="Times New Roman"/>
              </a:rPr>
              <a:t>This can be seen in the image below, visualizing a recent restoration project named the Lake Hermitage Marsh Creation. This project created about 1,000 acres of wetlands. </a:t>
            </a:r>
            <a:endParaRPr lang="en-US" sz="3000" dirty="0">
              <a:latin typeface="Times New Roman" panose="02020603050405020304" pitchFamily="18" charset="0"/>
              <a:cs typeface="Times New Roman" panose="02020603050405020304" pitchFamily="18" charset="0"/>
            </a:endParaRPr>
          </a:p>
        </p:txBody>
      </p:sp>
      <p:pic>
        <p:nvPicPr>
          <p:cNvPr id="2" name="Picture 1" descr="Map&#10;&#10;Description automatically generated">
            <a:extLst>
              <a:ext uri="{FF2B5EF4-FFF2-40B4-BE49-F238E27FC236}">
                <a16:creationId xmlns:a16="http://schemas.microsoft.com/office/drawing/2014/main" id="{35D28C4F-3E98-C4E2-6395-FE75DAEA6435}"/>
              </a:ext>
            </a:extLst>
          </p:cNvPr>
          <p:cNvPicPr>
            <a:picLocks noChangeAspect="1"/>
          </p:cNvPicPr>
          <p:nvPr/>
        </p:nvPicPr>
        <p:blipFill>
          <a:blip r:embed="rId5"/>
          <a:stretch>
            <a:fillRect/>
          </a:stretch>
        </p:blipFill>
        <p:spPr>
          <a:xfrm>
            <a:off x="1100118" y="14876271"/>
            <a:ext cx="3339520" cy="3010021"/>
          </a:xfrm>
          <a:prstGeom prst="rect">
            <a:avLst/>
          </a:prstGeom>
        </p:spPr>
      </p:pic>
      <p:pic>
        <p:nvPicPr>
          <p:cNvPr id="40" name="Picture 40">
            <a:extLst>
              <a:ext uri="{FF2B5EF4-FFF2-40B4-BE49-F238E27FC236}">
                <a16:creationId xmlns:a16="http://schemas.microsoft.com/office/drawing/2014/main" id="{31EF18B5-EBAD-7026-70AC-AB98BDD4A6A8}"/>
              </a:ext>
            </a:extLst>
          </p:cNvPr>
          <p:cNvPicPr>
            <a:picLocks noChangeAspect="1"/>
          </p:cNvPicPr>
          <p:nvPr/>
        </p:nvPicPr>
        <p:blipFill>
          <a:blip r:embed="rId6"/>
          <a:stretch>
            <a:fillRect/>
          </a:stretch>
        </p:blipFill>
        <p:spPr>
          <a:xfrm>
            <a:off x="14310077" y="13951776"/>
            <a:ext cx="9658785" cy="4858319"/>
          </a:xfrm>
          <a:prstGeom prst="rect">
            <a:avLst/>
          </a:prstGeom>
        </p:spPr>
      </p:pic>
      <p:sp>
        <p:nvSpPr>
          <p:cNvPr id="5" name="TextBox 4">
            <a:extLst>
              <a:ext uri="{FF2B5EF4-FFF2-40B4-BE49-F238E27FC236}">
                <a16:creationId xmlns:a16="http://schemas.microsoft.com/office/drawing/2014/main" id="{EF9E04B6-34E9-03A1-5546-F87231761C48}"/>
              </a:ext>
            </a:extLst>
          </p:cNvPr>
          <p:cNvSpPr txBox="1"/>
          <p:nvPr/>
        </p:nvSpPr>
        <p:spPr>
          <a:xfrm>
            <a:off x="4764465" y="14083686"/>
            <a:ext cx="7724997" cy="4708981"/>
          </a:xfrm>
          <a:prstGeom prst="rect">
            <a:avLst/>
          </a:prstGeom>
          <a:noFill/>
        </p:spPr>
        <p:txBody>
          <a:bodyPr wrap="square" rtlCol="0">
            <a:spAutoFit/>
          </a:bodyPr>
          <a:lstStyle/>
          <a:p>
            <a:r>
              <a:rPr lang="en-US" sz="3000">
                <a:latin typeface="Times New Roman" panose="02020603050405020304" pitchFamily="18" charset="0"/>
                <a:cs typeface="Times New Roman" panose="02020603050405020304" pitchFamily="18" charset="0"/>
              </a:rPr>
              <a:t>Louisiana wetlands are dependent on a cycle of river floods to receive sediment that allows growth and revitalization. The construction of levees and dams restrict the natural flow of rivers and cause sediment to deposit in different, unproductive ways. Dams starve the river downstream of sediment. Levees restrict the movement of rivers, and in the case of Louisiana, causes rivers to deposit sediment further downstream.</a:t>
            </a:r>
          </a:p>
        </p:txBody>
      </p:sp>
      <p:sp>
        <p:nvSpPr>
          <p:cNvPr id="6" name="TextBox 5">
            <a:extLst>
              <a:ext uri="{FF2B5EF4-FFF2-40B4-BE49-F238E27FC236}">
                <a16:creationId xmlns:a16="http://schemas.microsoft.com/office/drawing/2014/main" id="{D2B29348-37C5-908C-5FD9-E32116E00626}"/>
              </a:ext>
            </a:extLst>
          </p:cNvPr>
          <p:cNvSpPr txBox="1"/>
          <p:nvPr/>
        </p:nvSpPr>
        <p:spPr>
          <a:xfrm>
            <a:off x="1000785" y="23033042"/>
            <a:ext cx="11630336" cy="2215991"/>
          </a:xfrm>
          <a:prstGeom prst="rect">
            <a:avLst/>
          </a:prstGeom>
          <a:noFill/>
        </p:spPr>
        <p:txBody>
          <a:bodyPr wrap="square" lIns="91440" tIns="45720" rIns="91440" bIns="45720" rtlCol="0" anchor="t">
            <a:spAutoFit/>
          </a:bodyPr>
          <a:lstStyle/>
          <a:p>
            <a:r>
              <a:rPr lang="en-US" sz="3000">
                <a:latin typeface="Times New Roman" panose="02020603050405020304" pitchFamily="18" charset="0"/>
                <a:cs typeface="Times New Roman" panose="02020603050405020304" pitchFamily="18" charset="0"/>
              </a:rPr>
              <a:t>Invasives have adverse effects on land loss as they destroy vegetation by consuming it or by trampling the ground. This loss of vegetation increases erosion as sediment has nothing to latch onto, so it is carried away by water and wind.</a:t>
            </a:r>
            <a:endParaRPr lang="en-US" sz="3000" b="1">
              <a:latin typeface="Times New Roman" panose="02020603050405020304" pitchFamily="18" charset="0"/>
              <a:cs typeface="Times New Roman" panose="02020603050405020304" pitchFamily="18" charset="0"/>
            </a:endParaRPr>
          </a:p>
          <a:p>
            <a:endParaRPr lang="en-US"/>
          </a:p>
        </p:txBody>
      </p:sp>
      <p:sp>
        <p:nvSpPr>
          <p:cNvPr id="7" name="TextBox 6">
            <a:extLst>
              <a:ext uri="{FF2B5EF4-FFF2-40B4-BE49-F238E27FC236}">
                <a16:creationId xmlns:a16="http://schemas.microsoft.com/office/drawing/2014/main" id="{FEACD42F-6231-027C-B54E-5A500C4D2A04}"/>
              </a:ext>
            </a:extLst>
          </p:cNvPr>
          <p:cNvSpPr txBox="1"/>
          <p:nvPr/>
        </p:nvSpPr>
        <p:spPr>
          <a:xfrm>
            <a:off x="1000785" y="25145733"/>
            <a:ext cx="7456514" cy="3108543"/>
          </a:xfrm>
          <a:prstGeom prst="rect">
            <a:avLst/>
          </a:prstGeom>
          <a:noFill/>
        </p:spPr>
        <p:txBody>
          <a:bodyPr wrap="square" rtlCol="0">
            <a:spAutoFit/>
          </a:bodyPr>
          <a:lstStyle/>
          <a:p>
            <a:r>
              <a:rPr lang="en-US" sz="2800">
                <a:latin typeface="Times New Roman" panose="02020603050405020304" pitchFamily="18" charset="0"/>
                <a:cs typeface="Times New Roman" panose="02020603050405020304" pitchFamily="18" charset="0"/>
              </a:rPr>
              <a:t>Nutria were released accidentally into the Louisiana wild during a hurricane. While these rodents helped the fur trade economy, they have harmful effects on wetland ecosystems. Nutria rapidly reproduce and feed on the roots of marsh plants such as cattails, salt meadow cordgrass, Olney three-square, and cypress seedings.</a:t>
            </a:r>
            <a:endParaRPr lang="en-US" sz="2800"/>
          </a:p>
        </p:txBody>
      </p:sp>
      <p:pic>
        <p:nvPicPr>
          <p:cNvPr id="8" name="Picture 8" descr="A picture containing mammal, brown, rodent, close&#10;&#10;Description automatically generated">
            <a:extLst>
              <a:ext uri="{FF2B5EF4-FFF2-40B4-BE49-F238E27FC236}">
                <a16:creationId xmlns:a16="http://schemas.microsoft.com/office/drawing/2014/main" id="{3B557689-9118-DE31-5BE1-9DC51673329C}"/>
              </a:ext>
            </a:extLst>
          </p:cNvPr>
          <p:cNvPicPr>
            <a:picLocks noChangeAspect="1"/>
          </p:cNvPicPr>
          <p:nvPr/>
        </p:nvPicPr>
        <p:blipFill>
          <a:blip r:embed="rId7"/>
          <a:stretch>
            <a:fillRect/>
          </a:stretch>
        </p:blipFill>
        <p:spPr>
          <a:xfrm>
            <a:off x="1063509" y="28504556"/>
            <a:ext cx="3412738" cy="3258569"/>
          </a:xfrm>
          <a:prstGeom prst="rect">
            <a:avLst/>
          </a:prstGeom>
        </p:spPr>
      </p:pic>
      <p:sp>
        <p:nvSpPr>
          <p:cNvPr id="9" name="TextBox 8">
            <a:extLst>
              <a:ext uri="{FF2B5EF4-FFF2-40B4-BE49-F238E27FC236}">
                <a16:creationId xmlns:a16="http://schemas.microsoft.com/office/drawing/2014/main" id="{BE03C90F-9B3F-E5AB-F290-53361A05FE19}"/>
              </a:ext>
            </a:extLst>
          </p:cNvPr>
          <p:cNvSpPr txBox="1"/>
          <p:nvPr/>
        </p:nvSpPr>
        <p:spPr>
          <a:xfrm>
            <a:off x="4764465" y="28553895"/>
            <a:ext cx="7582517" cy="3108543"/>
          </a:xfrm>
          <a:prstGeom prst="rect">
            <a:avLst/>
          </a:prstGeom>
          <a:noFill/>
        </p:spPr>
        <p:txBody>
          <a:bodyPr wrap="square" rtlCol="0">
            <a:spAutoFit/>
          </a:bodyPr>
          <a:lstStyle/>
          <a:p>
            <a:r>
              <a:rPr lang="en-US" sz="2800">
                <a:latin typeface="Times New Roman" panose="02020603050405020304" pitchFamily="18" charset="0"/>
                <a:cs typeface="Times New Roman" panose="02020603050405020304" pitchFamily="18" charset="0"/>
              </a:rPr>
              <a:t>Brought to Chalmette originally, feral hogs have adapted to thrive in a variety of environments. Hogs have a high reproductive rate, making population control difficult. These mammals uproot and trample vegetation, and their heavy consumption of fruit, nuts, and berries slow natural reforestation. </a:t>
            </a:r>
            <a:endParaRPr lang="en-US" sz="2800"/>
          </a:p>
        </p:txBody>
      </p:sp>
      <p:pic>
        <p:nvPicPr>
          <p:cNvPr id="1028" name="Picture 4" descr="Wild boar - Wikipedia">
            <a:extLst>
              <a:ext uri="{FF2B5EF4-FFF2-40B4-BE49-F238E27FC236}">
                <a16:creationId xmlns:a16="http://schemas.microsoft.com/office/drawing/2014/main" id="{1F23C1D5-338D-805E-6CD6-E8215CB8B3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43475" y="25518356"/>
            <a:ext cx="3806855" cy="274532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C0D51F2-63B3-C755-B8E2-882D3E1AD389}"/>
              </a:ext>
            </a:extLst>
          </p:cNvPr>
          <p:cNvSpPr txBox="1"/>
          <p:nvPr/>
        </p:nvSpPr>
        <p:spPr>
          <a:xfrm>
            <a:off x="13563581" y="25884720"/>
            <a:ext cx="11252977" cy="5632311"/>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It is predicted that sea levels will continue to rise in the future, thus worsening land loss on a global scale. The rate at which sea levels are going to rise and its severity are still debated, however. One prediction states that sea levels could increase by 2.5 feet by 2025, another predicts a rise of 1.6 feet by 2073</a:t>
            </a:r>
            <a:r>
              <a:rPr lang="en-US" sz="3000" b="1" dirty="0">
                <a:latin typeface="Times New Roman" panose="02020603050405020304" pitchFamily="18" charset="0"/>
                <a:cs typeface="Times New Roman" panose="02020603050405020304" pitchFamily="18" charset="0"/>
              </a:rPr>
              <a:t>. Total land lost on the Louisiana coast could be anywhere between 1,500 square miles to 3,000 square miles by 2073</a:t>
            </a:r>
            <a:r>
              <a:rPr lang="en-US" sz="3000" dirty="0">
                <a:latin typeface="Times New Roman" panose="02020603050405020304" pitchFamily="18" charset="0"/>
                <a:cs typeface="Times New Roman" panose="02020603050405020304" pitchFamily="18" charset="0"/>
              </a:rPr>
              <a:t>. This could cause an increase in the frequency and severity of floods, leading to even inland areas such as Donaldsonville and Jennings, Louisiana, to experience flooding above 21 feet by 2073.  Despite this, there are many efforts being made in the present to offset these effects alongside plans for future management. These could lead to between 74 to 120 square miles of land loss to be avoided by 2073.</a:t>
            </a:r>
          </a:p>
        </p:txBody>
      </p:sp>
      <p:sp>
        <p:nvSpPr>
          <p:cNvPr id="15" name="Rectangle 14">
            <a:extLst>
              <a:ext uri="{FF2B5EF4-FFF2-40B4-BE49-F238E27FC236}">
                <a16:creationId xmlns:a16="http://schemas.microsoft.com/office/drawing/2014/main" id="{659FABA1-0A09-52B2-5247-FEDB23D6C8F7}"/>
              </a:ext>
            </a:extLst>
          </p:cNvPr>
          <p:cNvSpPr/>
          <p:nvPr/>
        </p:nvSpPr>
        <p:spPr>
          <a:xfrm>
            <a:off x="25717413" y="5535432"/>
            <a:ext cx="11623878" cy="116217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b="1">
                <a:solidFill>
                  <a:schemeClr val="tx1"/>
                </a:solidFill>
                <a:latin typeface="Times New Roman"/>
                <a:cs typeface="Calibri"/>
              </a:rPr>
              <a:t>Restoration Projects</a:t>
            </a:r>
          </a:p>
        </p:txBody>
      </p:sp>
      <p:sp>
        <p:nvSpPr>
          <p:cNvPr id="20" name="TextBox 19">
            <a:extLst>
              <a:ext uri="{FF2B5EF4-FFF2-40B4-BE49-F238E27FC236}">
                <a16:creationId xmlns:a16="http://schemas.microsoft.com/office/drawing/2014/main" id="{EC125C6F-7993-3FAA-F5BE-B72A6ECC4F19}"/>
              </a:ext>
            </a:extLst>
          </p:cNvPr>
          <p:cNvSpPr txBox="1"/>
          <p:nvPr/>
        </p:nvSpPr>
        <p:spPr>
          <a:xfrm>
            <a:off x="13340573" y="24733263"/>
            <a:ext cx="11597794" cy="1015663"/>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US" sz="6000" b="1">
                <a:latin typeface="Times New Roman" panose="02020603050405020304" pitchFamily="18" charset="0"/>
                <a:cs typeface="Times New Roman" panose="02020603050405020304" pitchFamily="18" charset="0"/>
              </a:rPr>
              <a:t>The Future</a:t>
            </a:r>
          </a:p>
        </p:txBody>
      </p:sp>
      <p:pic>
        <p:nvPicPr>
          <p:cNvPr id="18" name="Picture 17">
            <a:extLst>
              <a:ext uri="{FF2B5EF4-FFF2-40B4-BE49-F238E27FC236}">
                <a16:creationId xmlns:a16="http://schemas.microsoft.com/office/drawing/2014/main" id="{BBC3D701-8FDC-7400-D9CE-6705BE9C3A97}"/>
              </a:ext>
            </a:extLst>
          </p:cNvPr>
          <p:cNvPicPr>
            <a:picLocks noChangeAspect="1"/>
          </p:cNvPicPr>
          <p:nvPr/>
        </p:nvPicPr>
        <p:blipFill>
          <a:blip r:embed="rId9"/>
          <a:stretch>
            <a:fillRect/>
          </a:stretch>
        </p:blipFill>
        <p:spPr>
          <a:xfrm>
            <a:off x="27150646" y="7233045"/>
            <a:ext cx="9067108" cy="4533554"/>
          </a:xfrm>
          <a:prstGeom prst="rect">
            <a:avLst/>
          </a:prstGeom>
        </p:spPr>
      </p:pic>
      <p:pic>
        <p:nvPicPr>
          <p:cNvPr id="19" name="Picture 18" descr="Chart, line chart&#10;&#10;Description automatically generated">
            <a:extLst>
              <a:ext uri="{FF2B5EF4-FFF2-40B4-BE49-F238E27FC236}">
                <a16:creationId xmlns:a16="http://schemas.microsoft.com/office/drawing/2014/main" id="{259A828D-C76B-D3CB-C2EC-256943737453}"/>
              </a:ext>
            </a:extLst>
          </p:cNvPr>
          <p:cNvPicPr>
            <a:picLocks noChangeAspect="1"/>
          </p:cNvPicPr>
          <p:nvPr/>
        </p:nvPicPr>
        <p:blipFill>
          <a:blip r:embed="rId10"/>
          <a:stretch>
            <a:fillRect/>
          </a:stretch>
        </p:blipFill>
        <p:spPr>
          <a:xfrm>
            <a:off x="8093962" y="18894264"/>
            <a:ext cx="4253020" cy="2659186"/>
          </a:xfrm>
          <a:prstGeom prst="rect">
            <a:avLst/>
          </a:prstGeom>
        </p:spPr>
      </p:pic>
      <p:sp>
        <p:nvSpPr>
          <p:cNvPr id="21" name="TextBox 20">
            <a:extLst>
              <a:ext uri="{FF2B5EF4-FFF2-40B4-BE49-F238E27FC236}">
                <a16:creationId xmlns:a16="http://schemas.microsoft.com/office/drawing/2014/main" id="{CE4457E5-9B70-B353-6DCC-B37FC7A69854}"/>
              </a:ext>
            </a:extLst>
          </p:cNvPr>
          <p:cNvSpPr txBox="1"/>
          <p:nvPr/>
        </p:nvSpPr>
        <p:spPr>
          <a:xfrm>
            <a:off x="980935" y="18907091"/>
            <a:ext cx="7084312" cy="3139321"/>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Large scale storms such as hurricanes disrupt the natural flow of ecosystems through their high winds and unusually elevated and rough coastal waters. Storm surges can flood ecosystems and communities, as well as increase erosion.</a:t>
            </a:r>
          </a:p>
          <a:p>
            <a:endParaRPr lang="en-US" dirty="0"/>
          </a:p>
        </p:txBody>
      </p:sp>
      <p:sp>
        <p:nvSpPr>
          <p:cNvPr id="25" name="TextBox 24">
            <a:extLst>
              <a:ext uri="{FF2B5EF4-FFF2-40B4-BE49-F238E27FC236}">
                <a16:creationId xmlns:a16="http://schemas.microsoft.com/office/drawing/2014/main" id="{7F99D7E8-E195-894B-2297-42942BA7CB58}"/>
              </a:ext>
            </a:extLst>
          </p:cNvPr>
          <p:cNvSpPr txBox="1"/>
          <p:nvPr/>
        </p:nvSpPr>
        <p:spPr>
          <a:xfrm>
            <a:off x="13563581" y="19186356"/>
            <a:ext cx="11304071" cy="5170646"/>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Protecting Louisiana’s coastal wetlands and barrier islands is vital to protecting a variety of other things. Coastal wetlands protect the communities and infrastructure behind it by providing them with a natural storm surge and sea level rise barrier. If the Louisiana coast and its wetlands continue to degrade, many people’s homes and businesses will be increasingly at risk. </a:t>
            </a:r>
          </a:p>
          <a:p>
            <a:r>
              <a:rPr lang="en-US" sz="3000" dirty="0">
                <a:latin typeface="Times New Roman" panose="02020603050405020304" pitchFamily="18" charset="0"/>
                <a:cs typeface="Times New Roman" panose="02020603050405020304" pitchFamily="18" charset="0"/>
              </a:rPr>
              <a:t>This region is also home to countless different species of plants and animals; Louisiana's coastal wetlands is one of the most productive ecosystems in North America</a:t>
            </a:r>
            <a:r>
              <a:rPr lang="en-US" sz="3000" b="1" dirty="0">
                <a:latin typeface="Times New Roman" panose="02020603050405020304" pitchFamily="18" charset="0"/>
                <a:cs typeface="Times New Roman" panose="02020603050405020304" pitchFamily="18" charset="0"/>
              </a:rPr>
              <a:t>. Over 400 different types of birds live in coastal Louisiana</a:t>
            </a:r>
            <a:r>
              <a:rPr lang="en-US" sz="3000" dirty="0">
                <a:latin typeface="Times New Roman" panose="02020603050405020304" pitchFamily="18" charset="0"/>
                <a:cs typeface="Times New Roman" panose="02020603050405020304" pitchFamily="18" charset="0"/>
              </a:rPr>
              <a:t>, and millions of others make a stop there when migrating (What’s). </a:t>
            </a:r>
          </a:p>
        </p:txBody>
      </p:sp>
      <p:sp>
        <p:nvSpPr>
          <p:cNvPr id="4" name="TextBox 3">
            <a:extLst>
              <a:ext uri="{FF2B5EF4-FFF2-40B4-BE49-F238E27FC236}">
                <a16:creationId xmlns:a16="http://schemas.microsoft.com/office/drawing/2014/main" id="{52B675DA-836B-E103-13BB-D43A8D4BC4E3}"/>
              </a:ext>
            </a:extLst>
          </p:cNvPr>
          <p:cNvSpPr txBox="1"/>
          <p:nvPr/>
        </p:nvSpPr>
        <p:spPr>
          <a:xfrm>
            <a:off x="1191152" y="17906138"/>
            <a:ext cx="398033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1900 Louisiana land map</a:t>
            </a:r>
          </a:p>
        </p:txBody>
      </p:sp>
      <p:sp>
        <p:nvSpPr>
          <p:cNvPr id="22" name="TextBox 21">
            <a:extLst>
              <a:ext uri="{FF2B5EF4-FFF2-40B4-BE49-F238E27FC236}">
                <a16:creationId xmlns:a16="http://schemas.microsoft.com/office/drawing/2014/main" id="{3E9CE935-9D1A-CAE2-10BE-CE56C37E18B5}"/>
              </a:ext>
            </a:extLst>
          </p:cNvPr>
          <p:cNvSpPr txBox="1"/>
          <p:nvPr/>
        </p:nvSpPr>
        <p:spPr>
          <a:xfrm>
            <a:off x="28448621" y="31351125"/>
            <a:ext cx="776913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Predicted 2073 flood depths if no action is taken</a:t>
            </a:r>
          </a:p>
        </p:txBody>
      </p:sp>
    </p:spTree>
    <p:extLst>
      <p:ext uri="{BB962C8B-B14F-4D97-AF65-F5344CB8AC3E}">
        <p14:creationId xmlns:p14="http://schemas.microsoft.com/office/powerpoint/2010/main" val="485009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3328-0388-7210-73B4-14651C1DF2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627C794-9751-0595-D280-5D56364FF3EB}"/>
              </a:ext>
            </a:extLst>
          </p:cNvPr>
          <p:cNvSpPr>
            <a:spLocks noGrp="1"/>
          </p:cNvSpPr>
          <p:nvPr>
            <p:ph idx="1"/>
          </p:nvPr>
        </p:nvSpPr>
        <p:spPr/>
        <p:txBody>
          <a:bodyPr vert="horz" lIns="91440" tIns="45720" rIns="91440" bIns="45720" rtlCol="0" anchor="t">
            <a:normAutofit fontScale="92500" lnSpcReduction="20000"/>
          </a:bodyPr>
          <a:lstStyle/>
          <a:p>
            <a:pPr algn="l"/>
            <a:r>
              <a:rPr lang="en-US" sz="11750" b="0" i="0" u="none" strike="noStrike">
                <a:solidFill>
                  <a:srgbClr val="000000"/>
                </a:solidFill>
                <a:effectLst/>
              </a:rPr>
              <a:t>“Census.gov.” </a:t>
            </a:r>
            <a:r>
              <a:rPr lang="en-US" sz="11750" b="0" i="1" u="none" strike="noStrike">
                <a:solidFill>
                  <a:srgbClr val="000000"/>
                </a:solidFill>
                <a:effectLst/>
              </a:rPr>
              <a:t>Census.gov</a:t>
            </a:r>
            <a:r>
              <a:rPr lang="en-US" sz="11750" b="0" i="0" u="none" strike="noStrike">
                <a:solidFill>
                  <a:srgbClr val="000000"/>
                </a:solidFill>
                <a:effectLst/>
              </a:rPr>
              <a:t>, https://www2.census.gov/prod2/decennial/documents/41033935v15-21ch3.pdf. </a:t>
            </a:r>
          </a:p>
          <a:p>
            <a:pPr algn="l"/>
            <a:r>
              <a:rPr lang="en-US" sz="11750" b="0" i="0" u="none" strike="noStrike">
                <a:solidFill>
                  <a:srgbClr val="000000"/>
                </a:solidFill>
                <a:effectLst/>
              </a:rPr>
              <a:t>“Feral Hogs.” </a:t>
            </a:r>
            <a:r>
              <a:rPr lang="en-US" sz="11750" b="0" i="1" u="none" strike="noStrike">
                <a:solidFill>
                  <a:srgbClr val="000000"/>
                </a:solidFill>
                <a:effectLst/>
              </a:rPr>
              <a:t>Feral Hogs | Louisiana Department of Wildlife and Fisheries</a:t>
            </a:r>
            <a:r>
              <a:rPr lang="en-US" sz="11750" b="0" i="0" u="none" strike="noStrike">
                <a:solidFill>
                  <a:srgbClr val="000000"/>
                </a:solidFill>
                <a:effectLst/>
              </a:rPr>
              <a:t>, https://www.wlf.louisiana.gov/page/feral-hogs. </a:t>
            </a:r>
            <a:endParaRPr lang="en-US" sz="11750" b="0" i="0" u="none" strike="noStrike">
              <a:solidFill>
                <a:srgbClr val="000000"/>
              </a:solidFill>
              <a:effectLst/>
              <a:cs typeface="Calibri"/>
            </a:endParaRPr>
          </a:p>
          <a:p>
            <a:pPr algn="l"/>
            <a:r>
              <a:rPr lang="en-US" sz="11750" b="0" i="1" u="none" strike="noStrike">
                <a:solidFill>
                  <a:srgbClr val="000000"/>
                </a:solidFill>
                <a:effectLst/>
              </a:rPr>
              <a:t>National Weather Service</a:t>
            </a:r>
            <a:r>
              <a:rPr lang="en-US" sz="11750" b="0" i="0" u="none" strike="noStrike">
                <a:solidFill>
                  <a:srgbClr val="000000"/>
                </a:solidFill>
                <a:effectLst/>
              </a:rPr>
              <a:t>. https://www.weather.gov/media/lch/events/lahurricanehistory.pdf. </a:t>
            </a:r>
            <a:endParaRPr lang="en-US" sz="11750" b="0" i="0" u="none" strike="noStrike">
              <a:solidFill>
                <a:srgbClr val="000000"/>
              </a:solidFill>
              <a:effectLst/>
              <a:cs typeface="Calibri"/>
            </a:endParaRPr>
          </a:p>
          <a:p>
            <a:pPr algn="l"/>
            <a:r>
              <a:rPr lang="en-US" sz="11750" b="0" i="0" u="none" strike="noStrike">
                <a:solidFill>
                  <a:srgbClr val="000000"/>
                </a:solidFill>
                <a:effectLst/>
              </a:rPr>
              <a:t>“Our Coastal Crisis - Restore the Mississippi River Delta.” </a:t>
            </a:r>
            <a:r>
              <a:rPr lang="en-US" sz="11750" b="0" i="1" u="none" strike="noStrike">
                <a:solidFill>
                  <a:srgbClr val="000000"/>
                </a:solidFill>
                <a:effectLst/>
              </a:rPr>
              <a:t>MississippiRiverdelta.org</a:t>
            </a:r>
            <a:r>
              <a:rPr lang="en-US" sz="11750" b="0" i="0" u="none" strike="noStrike">
                <a:solidFill>
                  <a:srgbClr val="000000"/>
                </a:solidFill>
                <a:effectLst/>
              </a:rPr>
              <a:t>, Restore the Mississippi River Delta, https://mississippiriverdelta.org/our-coastal-crisis/. </a:t>
            </a:r>
            <a:endParaRPr lang="en-US" sz="11750" b="0" i="0" u="none" strike="noStrike">
              <a:solidFill>
                <a:srgbClr val="000000"/>
              </a:solidFill>
              <a:effectLst/>
              <a:cs typeface="Calibri"/>
            </a:endParaRPr>
          </a:p>
          <a:p>
            <a:r>
              <a:rPr lang="en-US" sz="11750">
                <a:cs typeface="Calibri"/>
              </a:rPr>
              <a:t>Include research questions, state that its an investigative research poster!!!</a:t>
            </a:r>
          </a:p>
          <a:p>
            <a:endParaRPr lang="en-US">
              <a:cs typeface="Calibri" panose="020F0502020204030204"/>
            </a:endParaRPr>
          </a:p>
        </p:txBody>
      </p:sp>
    </p:spTree>
    <p:extLst>
      <p:ext uri="{BB962C8B-B14F-4D97-AF65-F5344CB8AC3E}">
        <p14:creationId xmlns:p14="http://schemas.microsoft.com/office/powerpoint/2010/main" val="408494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73D774-9F92-A17C-6009-3591001AD951}"/>
              </a:ext>
            </a:extLst>
          </p:cNvPr>
          <p:cNvSpPr>
            <a:spLocks noGrp="1"/>
          </p:cNvSpPr>
          <p:nvPr>
            <p:ph idx="1"/>
          </p:nvPr>
        </p:nvSpPr>
        <p:spPr>
          <a:xfrm>
            <a:off x="2640330" y="2286000"/>
            <a:ext cx="33124140" cy="20886422"/>
          </a:xfrm>
        </p:spPr>
        <p:txBody>
          <a:bodyPr>
            <a:normAutofit fontScale="92500"/>
          </a:bodyPr>
          <a:lstStyle/>
          <a:p>
            <a:r>
              <a:rPr lang="en-US" i="1">
                <a:effectLst/>
              </a:rPr>
              <a:t>Coastal land loss in the Mississippi River Delta</a:t>
            </a:r>
            <a:r>
              <a:rPr lang="en-US">
                <a:effectLst/>
              </a:rPr>
              <a:t>. Restore the Mississippi River Delta. (2017, July 20). Retrieved April 11, 2023, from https://mississippiriverdelta.org/our-coastal-crisis/land-loss/ </a:t>
            </a:r>
          </a:p>
          <a:p>
            <a:r>
              <a:rPr lang="en-US" i="1">
                <a:effectLst/>
              </a:rPr>
              <a:t>Hazards-Coastal Erosion</a:t>
            </a:r>
            <a:r>
              <a:rPr lang="en-US">
                <a:effectLst/>
              </a:rPr>
              <a:t>. Coastal Erosion - NOLA Ready. (n.d.). Retrieved April 11, 2023, from https://ready.nola.gov/hazard-mitigation/hazards/coastal-erosion/ </a:t>
            </a:r>
          </a:p>
          <a:p>
            <a:r>
              <a:rPr lang="en-US" i="1">
                <a:effectLst/>
              </a:rPr>
              <a:t>What's at risk: Wildlife | restore the Mississippi River Delta</a:t>
            </a:r>
            <a:r>
              <a:rPr lang="en-US">
                <a:effectLst/>
              </a:rPr>
              <a:t>. Restore the Mississippi River Delta. (n.d.). Retrieved April 11, 2023, from https://mississippiriverdelta.org/whats-at-stake/wildlife/ </a:t>
            </a:r>
          </a:p>
          <a:p>
            <a:endParaRPr lang="en-US">
              <a:effectLst/>
            </a:endParaRPr>
          </a:p>
          <a:p>
            <a:endParaRPr lang="en-US"/>
          </a:p>
        </p:txBody>
      </p:sp>
    </p:spTree>
    <p:extLst>
      <p:ext uri="{BB962C8B-B14F-4D97-AF65-F5344CB8AC3E}">
        <p14:creationId xmlns:p14="http://schemas.microsoft.com/office/powerpoint/2010/main" val="36429864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1429</Words>
  <Application>Microsoft Office PowerPoint</Application>
  <PresentationFormat>Custom</PresentationFormat>
  <Paragraphs>44</Paragraphs>
  <Slides>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did we get here?</dc:title>
  <dc:creator>De Carr, Madalyn</dc:creator>
  <cp:lastModifiedBy>Carlotta Batchelder</cp:lastModifiedBy>
  <cp:revision>1</cp:revision>
  <dcterms:created xsi:type="dcterms:W3CDTF">2023-04-06T22:26:03Z</dcterms:created>
  <dcterms:modified xsi:type="dcterms:W3CDTF">2023-04-12T17:35:08Z</dcterms:modified>
</cp:coreProperties>
</file>